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</p:sldIdLst>
  <p:sldSz cx="8280400" cy="467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050" y="765909"/>
            <a:ext cx="6210300" cy="1629316"/>
          </a:xfrm>
        </p:spPr>
        <p:txBody>
          <a:bodyPr anchor="b"/>
          <a:lstStyle>
            <a:lvl1pPr algn="ctr">
              <a:defRPr sz="407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2458058"/>
            <a:ext cx="6210300" cy="1129904"/>
          </a:xfrm>
        </p:spPr>
        <p:txBody>
          <a:bodyPr/>
          <a:lstStyle>
            <a:lvl1pPr marL="0" indent="0" algn="ctr">
              <a:buNone/>
              <a:defRPr sz="1630"/>
            </a:lvl1pPr>
            <a:lvl2pPr marL="310530" indent="0" algn="ctr">
              <a:buNone/>
              <a:defRPr sz="1358"/>
            </a:lvl2pPr>
            <a:lvl3pPr marL="621060" indent="0" algn="ctr">
              <a:buNone/>
              <a:defRPr sz="1223"/>
            </a:lvl3pPr>
            <a:lvl4pPr marL="931591" indent="0" algn="ctr">
              <a:buNone/>
              <a:defRPr sz="1087"/>
            </a:lvl4pPr>
            <a:lvl5pPr marL="1242121" indent="0" algn="ctr">
              <a:buNone/>
              <a:defRPr sz="1087"/>
            </a:lvl5pPr>
            <a:lvl6pPr marL="1552651" indent="0" algn="ctr">
              <a:buNone/>
              <a:defRPr sz="1087"/>
            </a:lvl6pPr>
            <a:lvl7pPr marL="1863181" indent="0" algn="ctr">
              <a:buNone/>
              <a:defRPr sz="1087"/>
            </a:lvl7pPr>
            <a:lvl8pPr marL="2173712" indent="0" algn="ctr">
              <a:buNone/>
              <a:defRPr sz="1087"/>
            </a:lvl8pPr>
            <a:lvl9pPr marL="2484242" indent="0" algn="ctr">
              <a:buNone/>
              <a:defRPr sz="108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50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50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1" y="249164"/>
            <a:ext cx="1785461" cy="396604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7" y="249164"/>
            <a:ext cx="5252879" cy="396604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99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2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1166738"/>
            <a:ext cx="7141845" cy="1946729"/>
          </a:xfrm>
        </p:spPr>
        <p:txBody>
          <a:bodyPr anchor="b"/>
          <a:lstStyle>
            <a:lvl1pPr>
              <a:defRPr sz="407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3131884"/>
            <a:ext cx="7141845" cy="1023739"/>
          </a:xfrm>
        </p:spPr>
        <p:txBody>
          <a:bodyPr/>
          <a:lstStyle>
            <a:lvl1pPr marL="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1pPr>
            <a:lvl2pPr marL="310530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2pPr>
            <a:lvl3pPr marL="621060" indent="0">
              <a:buNone/>
              <a:defRPr sz="1223">
                <a:solidFill>
                  <a:schemeClr val="tx1">
                    <a:tint val="75000"/>
                  </a:schemeClr>
                </a:solidFill>
              </a:defRPr>
            </a:lvl3pPr>
            <a:lvl4pPr marL="931591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4pPr>
            <a:lvl5pPr marL="1242121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5pPr>
            <a:lvl6pPr marL="1552651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6pPr>
            <a:lvl7pPr marL="1863181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7pPr>
            <a:lvl8pPr marL="2173712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8pPr>
            <a:lvl9pPr marL="2484242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93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1245820"/>
            <a:ext cx="3519170" cy="2969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1245820"/>
            <a:ext cx="3519170" cy="2969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62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249164"/>
            <a:ext cx="7141845" cy="90457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6" y="1147238"/>
            <a:ext cx="3502997" cy="562244"/>
          </a:xfrm>
        </p:spPr>
        <p:txBody>
          <a:bodyPr anchor="b"/>
          <a:lstStyle>
            <a:lvl1pPr marL="0" indent="0">
              <a:buNone/>
              <a:defRPr sz="1630" b="1"/>
            </a:lvl1pPr>
            <a:lvl2pPr marL="310530" indent="0">
              <a:buNone/>
              <a:defRPr sz="1358" b="1"/>
            </a:lvl2pPr>
            <a:lvl3pPr marL="621060" indent="0">
              <a:buNone/>
              <a:defRPr sz="1223" b="1"/>
            </a:lvl3pPr>
            <a:lvl4pPr marL="931591" indent="0">
              <a:buNone/>
              <a:defRPr sz="1087" b="1"/>
            </a:lvl4pPr>
            <a:lvl5pPr marL="1242121" indent="0">
              <a:buNone/>
              <a:defRPr sz="1087" b="1"/>
            </a:lvl5pPr>
            <a:lvl6pPr marL="1552651" indent="0">
              <a:buNone/>
              <a:defRPr sz="1087" b="1"/>
            </a:lvl6pPr>
            <a:lvl7pPr marL="1863181" indent="0">
              <a:buNone/>
              <a:defRPr sz="1087" b="1"/>
            </a:lvl7pPr>
            <a:lvl8pPr marL="2173712" indent="0">
              <a:buNone/>
              <a:defRPr sz="1087" b="1"/>
            </a:lvl8pPr>
            <a:lvl9pPr marL="2484242" indent="0">
              <a:buNone/>
              <a:defRPr sz="108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6" y="1709482"/>
            <a:ext cx="3502997" cy="251439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2" y="1147238"/>
            <a:ext cx="3520249" cy="562244"/>
          </a:xfrm>
        </p:spPr>
        <p:txBody>
          <a:bodyPr anchor="b"/>
          <a:lstStyle>
            <a:lvl1pPr marL="0" indent="0">
              <a:buNone/>
              <a:defRPr sz="1630" b="1"/>
            </a:lvl1pPr>
            <a:lvl2pPr marL="310530" indent="0">
              <a:buNone/>
              <a:defRPr sz="1358" b="1"/>
            </a:lvl2pPr>
            <a:lvl3pPr marL="621060" indent="0">
              <a:buNone/>
              <a:defRPr sz="1223" b="1"/>
            </a:lvl3pPr>
            <a:lvl4pPr marL="931591" indent="0">
              <a:buNone/>
              <a:defRPr sz="1087" b="1"/>
            </a:lvl4pPr>
            <a:lvl5pPr marL="1242121" indent="0">
              <a:buNone/>
              <a:defRPr sz="1087" b="1"/>
            </a:lvl5pPr>
            <a:lvl6pPr marL="1552651" indent="0">
              <a:buNone/>
              <a:defRPr sz="1087" b="1"/>
            </a:lvl6pPr>
            <a:lvl7pPr marL="1863181" indent="0">
              <a:buNone/>
              <a:defRPr sz="1087" b="1"/>
            </a:lvl7pPr>
            <a:lvl8pPr marL="2173712" indent="0">
              <a:buNone/>
              <a:defRPr sz="1087" b="1"/>
            </a:lvl8pPr>
            <a:lvl9pPr marL="2484242" indent="0">
              <a:buNone/>
              <a:defRPr sz="108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2" y="1709482"/>
            <a:ext cx="3520249" cy="251439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3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74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88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7" y="311997"/>
            <a:ext cx="2670644" cy="1091988"/>
          </a:xfrm>
        </p:spPr>
        <p:txBody>
          <a:bodyPr anchor="b"/>
          <a:lstStyle>
            <a:lvl1pPr>
              <a:defRPr sz="217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673826"/>
            <a:ext cx="4191953" cy="3325798"/>
          </a:xfrm>
        </p:spPr>
        <p:txBody>
          <a:bodyPr/>
          <a:lstStyle>
            <a:lvl1pPr>
              <a:defRPr sz="2173"/>
            </a:lvl1pPr>
            <a:lvl2pPr>
              <a:defRPr sz="1902"/>
            </a:lvl2pPr>
            <a:lvl3pPr>
              <a:defRPr sz="1630"/>
            </a:lvl3pPr>
            <a:lvl4pPr>
              <a:defRPr sz="1358"/>
            </a:lvl4pPr>
            <a:lvl5pPr>
              <a:defRPr sz="1358"/>
            </a:lvl5pPr>
            <a:lvl6pPr>
              <a:defRPr sz="1358"/>
            </a:lvl6pPr>
            <a:lvl7pPr>
              <a:defRPr sz="1358"/>
            </a:lvl7pPr>
            <a:lvl8pPr>
              <a:defRPr sz="1358"/>
            </a:lvl8pPr>
            <a:lvl9pPr>
              <a:defRPr sz="135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7" y="1403985"/>
            <a:ext cx="2670644" cy="2601056"/>
          </a:xfrm>
        </p:spPr>
        <p:txBody>
          <a:bodyPr/>
          <a:lstStyle>
            <a:lvl1pPr marL="0" indent="0">
              <a:buNone/>
              <a:defRPr sz="1087"/>
            </a:lvl1pPr>
            <a:lvl2pPr marL="310530" indent="0">
              <a:buNone/>
              <a:defRPr sz="951"/>
            </a:lvl2pPr>
            <a:lvl3pPr marL="621060" indent="0">
              <a:buNone/>
              <a:defRPr sz="815"/>
            </a:lvl3pPr>
            <a:lvl4pPr marL="931591" indent="0">
              <a:buNone/>
              <a:defRPr sz="679"/>
            </a:lvl4pPr>
            <a:lvl5pPr marL="1242121" indent="0">
              <a:buNone/>
              <a:defRPr sz="679"/>
            </a:lvl5pPr>
            <a:lvl6pPr marL="1552651" indent="0">
              <a:buNone/>
              <a:defRPr sz="679"/>
            </a:lvl6pPr>
            <a:lvl7pPr marL="1863181" indent="0">
              <a:buNone/>
              <a:defRPr sz="679"/>
            </a:lvl7pPr>
            <a:lvl8pPr marL="2173712" indent="0">
              <a:buNone/>
              <a:defRPr sz="679"/>
            </a:lvl8pPr>
            <a:lvl9pPr marL="2484242" indent="0">
              <a:buNone/>
              <a:defRPr sz="67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59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7" y="311997"/>
            <a:ext cx="2670644" cy="1091988"/>
          </a:xfrm>
        </p:spPr>
        <p:txBody>
          <a:bodyPr anchor="b"/>
          <a:lstStyle>
            <a:lvl1pPr>
              <a:defRPr sz="217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673826"/>
            <a:ext cx="4191953" cy="3325798"/>
          </a:xfrm>
        </p:spPr>
        <p:txBody>
          <a:bodyPr anchor="t"/>
          <a:lstStyle>
            <a:lvl1pPr marL="0" indent="0">
              <a:buNone/>
              <a:defRPr sz="2173"/>
            </a:lvl1pPr>
            <a:lvl2pPr marL="310530" indent="0">
              <a:buNone/>
              <a:defRPr sz="1902"/>
            </a:lvl2pPr>
            <a:lvl3pPr marL="621060" indent="0">
              <a:buNone/>
              <a:defRPr sz="1630"/>
            </a:lvl3pPr>
            <a:lvl4pPr marL="931591" indent="0">
              <a:buNone/>
              <a:defRPr sz="1358"/>
            </a:lvl4pPr>
            <a:lvl5pPr marL="1242121" indent="0">
              <a:buNone/>
              <a:defRPr sz="1358"/>
            </a:lvl5pPr>
            <a:lvl6pPr marL="1552651" indent="0">
              <a:buNone/>
              <a:defRPr sz="1358"/>
            </a:lvl6pPr>
            <a:lvl7pPr marL="1863181" indent="0">
              <a:buNone/>
              <a:defRPr sz="1358"/>
            </a:lvl7pPr>
            <a:lvl8pPr marL="2173712" indent="0">
              <a:buNone/>
              <a:defRPr sz="1358"/>
            </a:lvl8pPr>
            <a:lvl9pPr marL="2484242" indent="0">
              <a:buNone/>
              <a:defRPr sz="1358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7" y="1403985"/>
            <a:ext cx="2670644" cy="2601056"/>
          </a:xfrm>
        </p:spPr>
        <p:txBody>
          <a:bodyPr/>
          <a:lstStyle>
            <a:lvl1pPr marL="0" indent="0">
              <a:buNone/>
              <a:defRPr sz="1087"/>
            </a:lvl1pPr>
            <a:lvl2pPr marL="310530" indent="0">
              <a:buNone/>
              <a:defRPr sz="951"/>
            </a:lvl2pPr>
            <a:lvl3pPr marL="621060" indent="0">
              <a:buNone/>
              <a:defRPr sz="815"/>
            </a:lvl3pPr>
            <a:lvl4pPr marL="931591" indent="0">
              <a:buNone/>
              <a:defRPr sz="679"/>
            </a:lvl4pPr>
            <a:lvl5pPr marL="1242121" indent="0">
              <a:buNone/>
              <a:defRPr sz="679"/>
            </a:lvl5pPr>
            <a:lvl6pPr marL="1552651" indent="0">
              <a:buNone/>
              <a:defRPr sz="679"/>
            </a:lvl6pPr>
            <a:lvl7pPr marL="1863181" indent="0">
              <a:buNone/>
              <a:defRPr sz="679"/>
            </a:lvl7pPr>
            <a:lvl8pPr marL="2173712" indent="0">
              <a:buNone/>
              <a:defRPr sz="679"/>
            </a:lvl8pPr>
            <a:lvl9pPr marL="2484242" indent="0">
              <a:buNone/>
              <a:defRPr sz="67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79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249164"/>
            <a:ext cx="7141845" cy="90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1245820"/>
            <a:ext cx="7141845" cy="2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4337621"/>
            <a:ext cx="1863090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4337621"/>
            <a:ext cx="279463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4337621"/>
            <a:ext cx="1863090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21060" rtl="0" eaLnBrk="1" latinLnBrk="0" hangingPunct="1">
        <a:lnSpc>
          <a:spcPct val="90000"/>
        </a:lnSpc>
        <a:spcBef>
          <a:spcPct val="0"/>
        </a:spcBef>
        <a:buNone/>
        <a:defRPr sz="29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265" indent="-155265" algn="l" defTabSz="621060" rtl="0" eaLnBrk="1" latinLnBrk="0" hangingPunct="1">
        <a:lnSpc>
          <a:spcPct val="90000"/>
        </a:lnSpc>
        <a:spcBef>
          <a:spcPts val="679"/>
        </a:spcBef>
        <a:buFont typeface="Arial" panose="020B0604020202020204" pitchFamily="34" charset="0"/>
        <a:buChar char="•"/>
        <a:defRPr sz="1902" kern="1200">
          <a:solidFill>
            <a:schemeClr val="tx1"/>
          </a:solidFill>
          <a:latin typeface="+mn-lt"/>
          <a:ea typeface="+mn-ea"/>
          <a:cs typeface="+mn-cs"/>
        </a:defRPr>
      </a:lvl1pPr>
      <a:lvl2pPr marL="465795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776326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358" kern="1200">
          <a:solidFill>
            <a:schemeClr val="tx1"/>
          </a:solidFill>
          <a:latin typeface="+mn-lt"/>
          <a:ea typeface="+mn-ea"/>
          <a:cs typeface="+mn-cs"/>
        </a:defRPr>
      </a:lvl3pPr>
      <a:lvl4pPr marL="1086856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4pPr>
      <a:lvl5pPr marL="1397386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5pPr>
      <a:lvl6pPr marL="1707916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6pPr>
      <a:lvl7pPr marL="2018447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7pPr>
      <a:lvl8pPr marL="2328977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8pPr>
      <a:lvl9pPr marL="2639507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1pPr>
      <a:lvl2pPr marL="310530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2pPr>
      <a:lvl3pPr marL="621060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3pPr>
      <a:lvl4pPr marL="931591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4pPr>
      <a:lvl5pPr marL="1242121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5pPr>
      <a:lvl6pPr marL="1552651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6pPr>
      <a:lvl7pPr marL="1863181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7pPr>
      <a:lvl8pPr marL="2173712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8pPr>
      <a:lvl9pPr marL="2484242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DB3BC0A-B766-4B96-994A-4A3414AFB742}"/>
              </a:ext>
            </a:extLst>
          </p:cNvPr>
          <p:cNvSpPr/>
          <p:nvPr/>
        </p:nvSpPr>
        <p:spPr>
          <a:xfrm>
            <a:off x="0" y="11113"/>
            <a:ext cx="8280400" cy="4657725"/>
          </a:xfrm>
          <a:prstGeom prst="roundRect">
            <a:avLst>
              <a:gd name="adj" fmla="val 70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latin typeface="+mn-lt"/>
              </a:rPr>
              <a:t> </a:t>
            </a:r>
          </a:p>
          <a:p>
            <a:pPr algn="just"/>
            <a:b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it-IT" sz="800" dirty="0">
              <a:latin typeface="+mn-lt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C69E8593-914F-45F4-88FD-40BE7196D6EC}"/>
              </a:ext>
            </a:extLst>
          </p:cNvPr>
          <p:cNvSpPr txBox="1"/>
          <p:nvPr/>
        </p:nvSpPr>
        <p:spPr>
          <a:xfrm>
            <a:off x="753266" y="25723"/>
            <a:ext cx="6869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C00000"/>
                </a:solidFill>
                <a:latin typeface="+mn-lt"/>
              </a:rPr>
              <a:t>Development of </a:t>
            </a:r>
            <a:r>
              <a:rPr lang="en-US" sz="2200" b="1" dirty="0" err="1">
                <a:solidFill>
                  <a:srgbClr val="C00000"/>
                </a:solidFill>
                <a:latin typeface="+mn-lt"/>
              </a:rPr>
              <a:t>heteroleptic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 zinc(II) compounds of </a:t>
            </a:r>
            <a:r>
              <a:rPr lang="en-US" sz="2200" b="1" dirty="0" err="1">
                <a:solidFill>
                  <a:srgbClr val="C00000"/>
                </a:solidFill>
                <a:latin typeface="+mn-lt"/>
              </a:rPr>
              <a:t>acylpyrazolone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 ligands with potential anticancer activity </a:t>
            </a:r>
            <a:endParaRPr lang="it-IT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FB03BF9A-372C-407C-B643-204138180AB8}"/>
              </a:ext>
            </a:extLst>
          </p:cNvPr>
          <p:cNvSpPr txBox="1"/>
          <p:nvPr/>
        </p:nvSpPr>
        <p:spPr>
          <a:xfrm>
            <a:off x="0" y="2130762"/>
            <a:ext cx="821014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4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Abbreviated abstract: </a:t>
            </a:r>
            <a:r>
              <a:rPr lang="en-GB" sz="1400" dirty="0">
                <a:latin typeface="+mn-lt"/>
              </a:rPr>
              <a:t>In recent years several Zn(II) complexes have been found to display anticancer activity with low in vivo toxicity, low side effects, and different cellular targets with respect to the classical metallodrugs.</a:t>
            </a:r>
            <a:r>
              <a:rPr lang="en-GB" sz="1400" baseline="30000" dirty="0">
                <a:latin typeface="+mn-lt"/>
              </a:rPr>
              <a:t>1</a:t>
            </a:r>
            <a:r>
              <a:rPr lang="en-GB" sz="1400" dirty="0">
                <a:latin typeface="+mn-lt"/>
              </a:rPr>
              <a:t> Following previous studies on </a:t>
            </a:r>
            <a:r>
              <a:rPr lang="en-GB" sz="1400" dirty="0" err="1">
                <a:latin typeface="+mn-lt"/>
              </a:rPr>
              <a:t>heteroleptic</a:t>
            </a:r>
            <a:r>
              <a:rPr lang="en-GB" sz="1400" dirty="0">
                <a:latin typeface="+mn-lt"/>
              </a:rPr>
              <a:t> Zn(II) complexes bearing </a:t>
            </a:r>
            <a:r>
              <a:rPr lang="en-GB" sz="1400" i="1" dirty="0">
                <a:latin typeface="+mn-lt"/>
              </a:rPr>
              <a:t>O,O</a:t>
            </a:r>
            <a:r>
              <a:rPr lang="en-GB" sz="1400" dirty="0">
                <a:latin typeface="+mn-lt"/>
              </a:rPr>
              <a:t>- and </a:t>
            </a:r>
            <a:r>
              <a:rPr lang="en-GB" sz="1400" i="1" dirty="0">
                <a:latin typeface="+mn-lt"/>
              </a:rPr>
              <a:t>N,N</a:t>
            </a:r>
            <a:r>
              <a:rPr lang="en-GB" sz="1400" dirty="0">
                <a:latin typeface="+mn-lt"/>
              </a:rPr>
              <a:t>-chelating donor ligands,</a:t>
            </a:r>
            <a:r>
              <a:rPr lang="en-GB" sz="1400" baseline="30000" dirty="0">
                <a:latin typeface="+mn-lt"/>
              </a:rPr>
              <a:t>2 </a:t>
            </a:r>
            <a:r>
              <a:rPr lang="en-GB" sz="1400" dirty="0">
                <a:latin typeface="+mn-lt"/>
              </a:rPr>
              <a:t>here we explore new zinc complexes bearing </a:t>
            </a:r>
            <a:r>
              <a:rPr lang="en-GB" sz="1400" dirty="0" err="1">
                <a:latin typeface="+mn-lt"/>
              </a:rPr>
              <a:t>acylpyrazolones</a:t>
            </a:r>
            <a:r>
              <a:rPr lang="en-GB" sz="1400" dirty="0">
                <a:latin typeface="+mn-lt"/>
              </a:rPr>
              <a:t>, functionalized with hydrophobic groups, and ancillary N,N-chelating donors. Complexes were prepared in high yield by reacting [Zn(</a:t>
            </a:r>
            <a:r>
              <a:rPr lang="en-GB" sz="1400" dirty="0" err="1">
                <a:latin typeface="+mn-lt"/>
              </a:rPr>
              <a:t>OAc</a:t>
            </a:r>
            <a:r>
              <a:rPr lang="en-GB" sz="1400" dirty="0">
                <a:latin typeface="+mn-lt"/>
              </a:rPr>
              <a:t>)</a:t>
            </a:r>
            <a:r>
              <a:rPr lang="en-GB" sz="1400" baseline="-25000" dirty="0">
                <a:latin typeface="+mn-lt"/>
              </a:rPr>
              <a:t>2</a:t>
            </a:r>
            <a:r>
              <a:rPr lang="en-GB" sz="1400" dirty="0">
                <a:latin typeface="+mn-lt"/>
              </a:rPr>
              <a:t>.2H</a:t>
            </a:r>
            <a:r>
              <a:rPr lang="en-GB" sz="1400" baseline="-25000" dirty="0">
                <a:latin typeface="+mn-lt"/>
              </a:rPr>
              <a:t>2</a:t>
            </a:r>
            <a:r>
              <a:rPr lang="en-GB" sz="1400" dirty="0">
                <a:latin typeface="+mn-lt"/>
              </a:rPr>
              <a:t>O and the appropriate HQ</a:t>
            </a:r>
            <a:r>
              <a:rPr lang="en-GB" sz="1400" baseline="30000" dirty="0">
                <a:latin typeface="+mn-lt"/>
              </a:rPr>
              <a:t>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proligand</a:t>
            </a:r>
            <a:r>
              <a:rPr lang="en-GB" sz="1400" dirty="0">
                <a:latin typeface="+mn-lt"/>
              </a:rPr>
              <a:t> in methanol at room temperature, and their reaction with the chelating N</a:t>
            </a:r>
            <a:r>
              <a:rPr lang="en-GB" sz="1400" baseline="-25000" dirty="0">
                <a:latin typeface="+mn-lt"/>
              </a:rPr>
              <a:t>2</a:t>
            </a:r>
            <a:r>
              <a:rPr lang="en-GB" sz="1400" dirty="0">
                <a:latin typeface="+mn-lt"/>
              </a:rPr>
              <a:t>-donor ligands in chloroform were tested.</a:t>
            </a:r>
          </a:p>
          <a:p>
            <a:pPr algn="just">
              <a:spcAft>
                <a:spcPts val="604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596439B7-8A19-4FAB-ABF4-78FECF8F82A5}"/>
              </a:ext>
            </a:extLst>
          </p:cNvPr>
          <p:cNvSpPr txBox="1"/>
          <p:nvPr/>
        </p:nvSpPr>
        <p:spPr>
          <a:xfrm>
            <a:off x="3236849" y="3618786"/>
            <a:ext cx="459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Related publications:</a:t>
            </a:r>
          </a:p>
          <a:p>
            <a:r>
              <a:rPr lang="fr-FR" sz="1200" dirty="0">
                <a:latin typeface="+mn-lt"/>
              </a:rPr>
              <a:t>- </a:t>
            </a:r>
            <a:r>
              <a:rPr lang="fr-FR" sz="1200" dirty="0" err="1">
                <a:latin typeface="+mn-lt"/>
              </a:rPr>
              <a:t>Drewry</a:t>
            </a:r>
            <a:r>
              <a:rPr lang="fr-FR" sz="1200" dirty="0">
                <a:latin typeface="+mn-lt"/>
              </a:rPr>
              <a:t>, J. A. </a:t>
            </a:r>
            <a:r>
              <a:rPr lang="fr-FR" sz="1200" i="1" dirty="0">
                <a:latin typeface="+mn-lt"/>
              </a:rPr>
              <a:t>et al</a:t>
            </a:r>
            <a:r>
              <a:rPr lang="fr-FR" sz="1200" dirty="0">
                <a:latin typeface="+mn-lt"/>
              </a:rPr>
              <a:t>,  Coord. </a:t>
            </a:r>
            <a:r>
              <a:rPr lang="fr-FR" sz="1200" dirty="0" err="1">
                <a:latin typeface="+mn-lt"/>
              </a:rPr>
              <a:t>Chem</a:t>
            </a:r>
            <a:r>
              <a:rPr lang="fr-FR" sz="1200" dirty="0">
                <a:latin typeface="+mn-lt"/>
              </a:rPr>
              <a:t>. </a:t>
            </a:r>
            <a:r>
              <a:rPr lang="fr-FR" sz="1200" dirty="0" err="1">
                <a:latin typeface="+mn-lt"/>
              </a:rPr>
              <a:t>Rev</a:t>
            </a:r>
            <a:r>
              <a:rPr lang="fr-FR" sz="1200" dirty="0">
                <a:latin typeface="+mn-lt"/>
              </a:rPr>
              <a:t>. 255, 459-472</a:t>
            </a:r>
            <a:r>
              <a:rPr lang="fr-FR" sz="1200" dirty="0"/>
              <a:t> (2011)</a:t>
            </a:r>
            <a:endParaRPr lang="it-IT" sz="1200" dirty="0"/>
          </a:p>
          <a:p>
            <a:r>
              <a:rPr lang="fr-FR" sz="1200" dirty="0">
                <a:latin typeface="+mn-lt"/>
              </a:rPr>
              <a:t>- </a:t>
            </a:r>
            <a:r>
              <a:rPr lang="fr-FR" sz="1200" dirty="0" err="1">
                <a:latin typeface="+mn-lt"/>
              </a:rPr>
              <a:t>Pucci</a:t>
            </a:r>
            <a:r>
              <a:rPr lang="fr-FR" sz="1200" dirty="0">
                <a:latin typeface="+mn-lt"/>
              </a:rPr>
              <a:t>, D. </a:t>
            </a:r>
            <a:r>
              <a:rPr lang="fr-FR" sz="1200" i="1" dirty="0">
                <a:latin typeface="+mn-lt"/>
              </a:rPr>
              <a:t>et al</a:t>
            </a:r>
            <a:r>
              <a:rPr lang="fr-FR" sz="1200" dirty="0">
                <a:latin typeface="+mn-lt"/>
              </a:rPr>
              <a:t>, Dalton Trans., 42, </a:t>
            </a:r>
            <a:r>
              <a:rPr lang="fr-FR" sz="1200" dirty="0"/>
              <a:t>9679-9687, (2013)</a:t>
            </a:r>
            <a:endParaRPr lang="it-IT" sz="1200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E4D741-EEDD-45EF-B227-DE87CA22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14" y="3846418"/>
            <a:ext cx="891675" cy="8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226EE9-2803-4AC7-BF39-13D8513B21BD}"/>
              </a:ext>
            </a:extLst>
          </p:cNvPr>
          <p:cNvSpPr txBox="1"/>
          <p:nvPr/>
        </p:nvSpPr>
        <p:spPr>
          <a:xfrm>
            <a:off x="95945" y="776483"/>
            <a:ext cx="818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u="sng" dirty="0">
                <a:solidFill>
                  <a:srgbClr val="0070C0"/>
                </a:solidFill>
              </a:rPr>
              <a:t>Fabio </a:t>
            </a:r>
            <a:r>
              <a:rPr lang="it-IT" sz="1800" u="sng" dirty="0" err="1">
                <a:solidFill>
                  <a:srgbClr val="0070C0"/>
                </a:solidFill>
              </a:rPr>
              <a:t>Marchetti</a:t>
            </a:r>
            <a:r>
              <a:rPr lang="it-IT" sz="1800" dirty="0" err="1">
                <a:solidFill>
                  <a:srgbClr val="0070C0"/>
                </a:solidFill>
              </a:rPr>
              <a:t>,</a:t>
            </a:r>
            <a:r>
              <a:rPr lang="it-IT" sz="1800" baseline="30000" dirty="0" err="1">
                <a:solidFill>
                  <a:srgbClr val="0070C0"/>
                </a:solidFill>
              </a:rPr>
              <a:t>a</a:t>
            </a:r>
            <a:r>
              <a:rPr lang="it-IT" sz="1800" dirty="0">
                <a:solidFill>
                  <a:srgbClr val="0070C0"/>
                </a:solidFill>
              </a:rPr>
              <a:t> Riccardo </a:t>
            </a:r>
            <a:r>
              <a:rPr lang="it-IT" sz="1800" dirty="0" err="1">
                <a:solidFill>
                  <a:srgbClr val="0070C0"/>
                </a:solidFill>
              </a:rPr>
              <a:t>Pettinari,</a:t>
            </a:r>
            <a:r>
              <a:rPr lang="it-IT" sz="1800" baseline="30000" dirty="0" err="1">
                <a:solidFill>
                  <a:srgbClr val="0070C0"/>
                </a:solidFill>
              </a:rPr>
              <a:t>b</a:t>
            </a:r>
            <a:r>
              <a:rPr lang="it-IT" sz="1800" dirty="0">
                <a:solidFill>
                  <a:srgbClr val="0070C0"/>
                </a:solidFill>
              </a:rPr>
              <a:t> Claudio </a:t>
            </a:r>
            <a:r>
              <a:rPr lang="it-IT" sz="1800" dirty="0" err="1">
                <a:solidFill>
                  <a:srgbClr val="0070C0"/>
                </a:solidFill>
              </a:rPr>
              <a:t>Pettinari,</a:t>
            </a:r>
            <a:r>
              <a:rPr lang="it-IT" sz="1800" baseline="30000" dirty="0" err="1">
                <a:solidFill>
                  <a:srgbClr val="0070C0"/>
                </a:solidFill>
              </a:rPr>
              <a:t>b</a:t>
            </a:r>
            <a:r>
              <a:rPr lang="it-IT" sz="1800" dirty="0">
                <a:solidFill>
                  <a:srgbClr val="0070C0"/>
                </a:solidFill>
              </a:rPr>
              <a:t> Corrado Di </a:t>
            </a:r>
            <a:r>
              <a:rPr lang="it-IT" sz="1800" dirty="0" err="1">
                <a:solidFill>
                  <a:srgbClr val="0070C0"/>
                </a:solidFill>
              </a:rPr>
              <a:t>Nicola,</a:t>
            </a:r>
            <a:r>
              <a:rPr lang="it-IT" sz="1800" baseline="30000" dirty="0" err="1">
                <a:solidFill>
                  <a:srgbClr val="0070C0"/>
                </a:solidFill>
              </a:rPr>
              <a:t>a</a:t>
            </a:r>
            <a:r>
              <a:rPr lang="it-IT" sz="1800" dirty="0">
                <a:solidFill>
                  <a:srgbClr val="0070C0"/>
                </a:solidFill>
              </a:rPr>
              <a:t> Sabrina </a:t>
            </a:r>
            <a:r>
              <a:rPr lang="it-IT" sz="1800" dirty="0" err="1">
                <a:solidFill>
                  <a:srgbClr val="0070C0"/>
                </a:solidFill>
              </a:rPr>
              <a:t>Morelli,</a:t>
            </a:r>
            <a:r>
              <a:rPr lang="it-IT" sz="1800" baseline="30000" dirty="0" err="1">
                <a:solidFill>
                  <a:srgbClr val="0070C0"/>
                </a:solidFill>
              </a:rPr>
              <a:t>c</a:t>
            </a:r>
            <a:r>
              <a:rPr lang="it-IT" sz="1800" dirty="0">
                <a:solidFill>
                  <a:srgbClr val="0070C0"/>
                </a:solidFill>
              </a:rPr>
              <a:t> Loredana De </a:t>
            </a:r>
            <a:r>
              <a:rPr lang="it-IT" sz="1800" dirty="0" err="1">
                <a:solidFill>
                  <a:srgbClr val="0070C0"/>
                </a:solidFill>
              </a:rPr>
              <a:t>Bartolo,</a:t>
            </a:r>
            <a:r>
              <a:rPr lang="it-IT" sz="1800" baseline="30000" dirty="0" err="1">
                <a:solidFill>
                  <a:srgbClr val="0070C0"/>
                </a:solidFill>
              </a:rPr>
              <a:t>c</a:t>
            </a:r>
            <a:r>
              <a:rPr lang="it-IT" sz="1800" dirty="0">
                <a:solidFill>
                  <a:srgbClr val="0070C0"/>
                </a:solidFill>
              </a:rPr>
              <a:t>  </a:t>
            </a:r>
            <a:r>
              <a:rPr lang="it-IT" sz="1800" dirty="0" err="1">
                <a:solidFill>
                  <a:srgbClr val="0070C0"/>
                </a:solidFill>
              </a:rPr>
              <a:t>Iolinda</a:t>
            </a:r>
            <a:r>
              <a:rPr lang="it-IT" sz="1800" dirty="0">
                <a:solidFill>
                  <a:srgbClr val="0070C0"/>
                </a:solidFill>
              </a:rPr>
              <a:t> </a:t>
            </a:r>
            <a:r>
              <a:rPr lang="it-IT" sz="1800" dirty="0" err="1">
                <a:solidFill>
                  <a:srgbClr val="0070C0"/>
                </a:solidFill>
              </a:rPr>
              <a:t>Aiello,</a:t>
            </a:r>
            <a:r>
              <a:rPr lang="it-IT" sz="1800" baseline="30000" dirty="0" err="1">
                <a:solidFill>
                  <a:srgbClr val="0070C0"/>
                </a:solidFill>
              </a:rPr>
              <a:t>d</a:t>
            </a:r>
            <a:r>
              <a:rPr lang="it-IT" sz="1800" dirty="0">
                <a:solidFill>
                  <a:srgbClr val="0070C0"/>
                </a:solidFill>
              </a:rPr>
              <a:t> Alessandra </a:t>
            </a:r>
            <a:r>
              <a:rPr lang="it-IT" sz="1800" dirty="0" err="1">
                <a:solidFill>
                  <a:srgbClr val="0070C0"/>
                </a:solidFill>
              </a:rPr>
              <a:t>Crispini,</a:t>
            </a:r>
            <a:r>
              <a:rPr lang="it-IT" sz="1800" baseline="30000" dirty="0" err="1">
                <a:solidFill>
                  <a:srgbClr val="0070C0"/>
                </a:solidFill>
              </a:rPr>
              <a:t>d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00807F6-D4B9-45F6-AF37-7822B40FC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0" b="10978"/>
          <a:stretch/>
        </p:blipFill>
        <p:spPr>
          <a:xfrm>
            <a:off x="0" y="4154039"/>
            <a:ext cx="1302280" cy="51479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AFC5C8-DB6C-4520-91C5-05A39B063ADA}"/>
              </a:ext>
            </a:extLst>
          </p:cNvPr>
          <p:cNvSpPr txBox="1"/>
          <p:nvPr/>
        </p:nvSpPr>
        <p:spPr>
          <a:xfrm>
            <a:off x="95945" y="1404515"/>
            <a:ext cx="628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University of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Camerino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School of Science and Technology, Chemistry Section, Italy;</a:t>
            </a:r>
          </a:p>
          <a:p>
            <a:pPr algn="just"/>
            <a:r>
              <a:rPr lang="en-GB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University of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Camerino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School of Pharmacy, Chemistry Section, Italy; </a:t>
            </a:r>
          </a:p>
          <a:p>
            <a:pPr algn="just"/>
            <a:r>
              <a:rPr lang="en-GB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Institute on Membrane Technology, National Research Council of Italy, ITM-CNR, c/o University of Calabria, Italy; </a:t>
            </a:r>
          </a:p>
          <a:p>
            <a:pPr algn="just"/>
            <a:r>
              <a:rPr lang="en-GB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University of Calabria, Department of Chemistry and Chemical Technologies, Italy;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D90237-B5BF-4567-87A1-A1231C40E8EA}"/>
              </a:ext>
            </a:extLst>
          </p:cNvPr>
          <p:cNvSpPr txBox="1"/>
          <p:nvPr/>
        </p:nvSpPr>
        <p:spPr>
          <a:xfrm>
            <a:off x="2688682" y="4315744"/>
            <a:ext cx="331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F. Marchetti: </a:t>
            </a:r>
            <a:r>
              <a:rPr lang="it-IT" sz="1400" dirty="0">
                <a:solidFill>
                  <a:srgbClr val="0070C0"/>
                </a:solidFill>
              </a:rPr>
              <a:t>fabio.marchetti@unicam.it </a:t>
            </a:r>
            <a:r>
              <a:rPr lang="it-IT" sz="1400" dirty="0"/>
              <a:t>- 1</a:t>
            </a:r>
          </a:p>
        </p:txBody>
      </p:sp>
    </p:spTree>
    <p:extLst>
      <p:ext uri="{BB962C8B-B14F-4D97-AF65-F5344CB8AC3E}">
        <p14:creationId xmlns:p14="http://schemas.microsoft.com/office/powerpoint/2010/main" val="212704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DB3BC0A-B766-4B96-994A-4A3414AFB742}"/>
              </a:ext>
            </a:extLst>
          </p:cNvPr>
          <p:cNvSpPr/>
          <p:nvPr/>
        </p:nvSpPr>
        <p:spPr>
          <a:xfrm>
            <a:off x="0" y="11113"/>
            <a:ext cx="8280400" cy="4657725"/>
          </a:xfrm>
          <a:prstGeom prst="roundRect">
            <a:avLst>
              <a:gd name="adj" fmla="val 70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32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198BD7-9836-4387-9779-91BF788A5B05}"/>
              </a:ext>
            </a:extLst>
          </p:cNvPr>
          <p:cNvSpPr txBox="1"/>
          <p:nvPr/>
        </p:nvSpPr>
        <p:spPr>
          <a:xfrm>
            <a:off x="-37038" y="1771459"/>
            <a:ext cx="358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+mn-lt"/>
              </a:rPr>
              <a:t>Figure 1. </a:t>
            </a:r>
            <a:r>
              <a:rPr lang="en-GB" sz="1200" dirty="0">
                <a:latin typeface="+mn-lt"/>
              </a:rPr>
              <a:t>Proligands HQ</a:t>
            </a:r>
            <a:r>
              <a:rPr lang="en-GB" sz="1200" baseline="30000" dirty="0">
                <a:latin typeface="+mn-lt"/>
              </a:rPr>
              <a:t>R</a:t>
            </a:r>
            <a:r>
              <a:rPr lang="en-GB" sz="1200" dirty="0">
                <a:latin typeface="+mn-lt"/>
              </a:rPr>
              <a:t> and chelating N</a:t>
            </a:r>
            <a:r>
              <a:rPr lang="en-GB" sz="1200" baseline="-25000" dirty="0">
                <a:latin typeface="+mn-lt"/>
              </a:rPr>
              <a:t>2</a:t>
            </a:r>
            <a:r>
              <a:rPr lang="en-GB" sz="1200" dirty="0">
                <a:latin typeface="+mn-lt"/>
              </a:rPr>
              <a:t>-donor ligands employed in this work.</a:t>
            </a:r>
            <a:endParaRPr lang="it-IT" sz="1200" dirty="0">
              <a:latin typeface="+mn-lt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2DA1A90-0685-4DBB-8D11-C866F586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" y="133989"/>
            <a:ext cx="2863295" cy="1611581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BBA91B7-3C54-44B5-ADDA-096BD084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14" y="3846418"/>
            <a:ext cx="891675" cy="8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1C5DA6-B253-4087-ACE2-6756EFD12B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6539" y="2179128"/>
            <a:ext cx="5402084" cy="14649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37BAAEDE-0076-4F04-9E2A-F9D019E03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715" y="263247"/>
            <a:ext cx="4615416" cy="1482323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E14E35A-3248-42E3-B351-504F51E44F29}"/>
              </a:ext>
            </a:extLst>
          </p:cNvPr>
          <p:cNvSpPr txBox="1"/>
          <p:nvPr/>
        </p:nvSpPr>
        <p:spPr>
          <a:xfrm>
            <a:off x="4689887" y="1836794"/>
            <a:ext cx="2634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+mn-lt"/>
              </a:rPr>
              <a:t>Figure 2. </a:t>
            </a:r>
            <a:r>
              <a:rPr lang="en-GB" sz="1200" dirty="0">
                <a:latin typeface="+mn-lt"/>
              </a:rPr>
              <a:t>Complexes </a:t>
            </a:r>
            <a:r>
              <a:rPr lang="en-GB" sz="1200" b="1" dirty="0">
                <a:latin typeface="+mn-lt"/>
              </a:rPr>
              <a:t>1</a:t>
            </a:r>
            <a:r>
              <a:rPr lang="en-GB" sz="1200" dirty="0">
                <a:latin typeface="+mn-lt"/>
              </a:rPr>
              <a:t>-</a:t>
            </a:r>
            <a:r>
              <a:rPr lang="en-GB" sz="1200" b="1" dirty="0">
                <a:latin typeface="+mn-lt"/>
              </a:rPr>
              <a:t>8</a:t>
            </a:r>
            <a:r>
              <a:rPr lang="en-GB" sz="1200" dirty="0">
                <a:latin typeface="+mn-lt"/>
              </a:rPr>
              <a:t>.</a:t>
            </a:r>
            <a:endParaRPr lang="it-IT" sz="1200" dirty="0">
              <a:latin typeface="+mn-lt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3826D85-9C25-43F1-B89C-62E30F228330}"/>
              </a:ext>
            </a:extLst>
          </p:cNvPr>
          <p:cNvSpPr txBox="1"/>
          <p:nvPr/>
        </p:nvSpPr>
        <p:spPr>
          <a:xfrm>
            <a:off x="3030572" y="4252785"/>
            <a:ext cx="331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F. Marchetti: </a:t>
            </a:r>
            <a:r>
              <a:rPr lang="it-IT" sz="1400" dirty="0">
                <a:solidFill>
                  <a:srgbClr val="0070C0"/>
                </a:solidFill>
              </a:rPr>
              <a:t>fabio.marchetti@unicam.it </a:t>
            </a:r>
            <a:r>
              <a:rPr lang="it-IT" sz="1400" dirty="0"/>
              <a:t>- 2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0B16716-F33F-445C-A0A6-0F7FE94F9909}"/>
              </a:ext>
            </a:extLst>
          </p:cNvPr>
          <p:cNvSpPr txBox="1"/>
          <p:nvPr/>
        </p:nvSpPr>
        <p:spPr>
          <a:xfrm>
            <a:off x="2453769" y="3659256"/>
            <a:ext cx="5863669" cy="286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+mn-lt"/>
              </a:rPr>
              <a:t>Figure 3. </a:t>
            </a:r>
            <a:r>
              <a:rPr lang="en-GB" sz="1200" dirty="0">
                <a:latin typeface="+mn-lt"/>
              </a:rPr>
              <a:t>X-ray molecular structures of complexes </a:t>
            </a:r>
            <a:r>
              <a:rPr lang="en-GB" sz="1200" b="1" dirty="0">
                <a:latin typeface="+mn-lt"/>
              </a:rPr>
              <a:t>1 </a:t>
            </a:r>
            <a:r>
              <a:rPr lang="en-GB" sz="1200" dirty="0">
                <a:latin typeface="+mn-lt"/>
              </a:rPr>
              <a:t>(a) and</a:t>
            </a:r>
            <a:r>
              <a:rPr lang="en-GB" sz="1200" b="1" dirty="0">
                <a:latin typeface="+mn-lt"/>
              </a:rPr>
              <a:t> 4</a:t>
            </a:r>
            <a:r>
              <a:rPr lang="en-GB" sz="1200" dirty="0">
                <a:latin typeface="+mn-lt"/>
              </a:rPr>
              <a:t> (b).</a:t>
            </a:r>
            <a:endParaRPr lang="it-IT" sz="1200" dirty="0">
              <a:latin typeface="+mn-lt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5E30D35A-72CE-4E54-8FCD-C72692569C3B}"/>
              </a:ext>
            </a:extLst>
          </p:cNvPr>
          <p:cNvSpPr/>
          <p:nvPr/>
        </p:nvSpPr>
        <p:spPr>
          <a:xfrm>
            <a:off x="209093" y="2259013"/>
            <a:ext cx="2378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cytotoxicity of the HQ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proligands and complexes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evaluated by determining the IC</a:t>
            </a:r>
            <a:r>
              <a:rPr lang="en-GB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values against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human breast cancer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MCF-7 cell line (Table 1). The results indicate that DMSO-dissolved complexes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strongly inhibit the cell proliferation, with an IC</a:t>
            </a:r>
            <a:r>
              <a:rPr lang="en-GB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40, 24 and 38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μM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respectively, after 24 h; while complexes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exhibit a lower cytotoxic activity.</a:t>
            </a:r>
            <a:r>
              <a:rPr lang="it-IT" sz="1200" dirty="0"/>
              <a:t> 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5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DB3BC0A-B766-4B96-994A-4A3414AFB742}"/>
              </a:ext>
            </a:extLst>
          </p:cNvPr>
          <p:cNvSpPr/>
          <p:nvPr/>
        </p:nvSpPr>
        <p:spPr>
          <a:xfrm>
            <a:off x="0" y="11113"/>
            <a:ext cx="8280400" cy="4657725"/>
          </a:xfrm>
          <a:prstGeom prst="roundRect">
            <a:avLst>
              <a:gd name="adj" fmla="val 70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32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5C03970-8A65-454F-9125-76D4FA85F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" y="1489165"/>
            <a:ext cx="2717658" cy="319078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19FDEB6-AF02-40F4-B12B-AD18BA4ED960}"/>
              </a:ext>
            </a:extLst>
          </p:cNvPr>
          <p:cNvSpPr txBox="1"/>
          <p:nvPr/>
        </p:nvSpPr>
        <p:spPr>
          <a:xfrm>
            <a:off x="2963001" y="4212728"/>
            <a:ext cx="351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F. Marchetti: </a:t>
            </a:r>
            <a:r>
              <a:rPr lang="it-IT" sz="1400" dirty="0">
                <a:solidFill>
                  <a:srgbClr val="0070C0"/>
                </a:solidFill>
              </a:rPr>
              <a:t>fabio.marchetti@unicam.it </a:t>
            </a:r>
            <a:r>
              <a:rPr lang="it-IT" sz="1400" dirty="0"/>
              <a:t>- 3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A9DE0BD-CC6B-48CB-873D-EAD2DF874EBF}"/>
              </a:ext>
            </a:extLst>
          </p:cNvPr>
          <p:cNvSpPr/>
          <p:nvPr/>
        </p:nvSpPr>
        <p:spPr>
          <a:xfrm>
            <a:off x="209006" y="57642"/>
            <a:ext cx="7955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viability of MCF-7 cells treated with different concentrations of the complexes has been assessed after 24 h by MTT test. Complexes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display a dose-dependent effect, and 100 </a:t>
            </a:r>
            <a:r>
              <a:rPr lang="en-GB" sz="1200" dirty="0" err="1"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complex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administration causes a drastic reduction of MCF-7 cell viability (1.3 ± 1%) (Figure 4a). Complexes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low concentrations (1-10 </a:t>
            </a:r>
            <a:r>
              <a:rPr lang="en-GB" sz="1200" dirty="0" err="1"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do not exhibit toxic effects, but the increase of complex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concentration to 50 </a:t>
            </a:r>
            <a:r>
              <a:rPr lang="en-GB" sz="1200" dirty="0" err="1"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induces a significant decrease in cell viability (59 ± 3%). Complex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dissolved in CHCl</a:t>
            </a:r>
            <a:r>
              <a:rPr lang="en-GB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shows an antiproliferative activity only at conc. of 100 </a:t>
            </a:r>
            <a:r>
              <a:rPr lang="en-GB" sz="1200" dirty="0" err="1"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when it is dissolved in DMSO, a cytotoxic effect inducing cell death is already observed at conc. of 50 </a:t>
            </a:r>
            <a:r>
              <a:rPr lang="en-GB" sz="1200" dirty="0" err="1"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(Figure 4b).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2356C00-1C45-4E5C-997E-F17FFFFF0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52"/>
          <a:stretch/>
        </p:blipFill>
        <p:spPr bwMode="auto">
          <a:xfrm>
            <a:off x="2983940" y="1486817"/>
            <a:ext cx="2493328" cy="180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43CBB2C-7763-4947-A3F0-3170AF1C3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258"/>
          <a:stretch/>
        </p:blipFill>
        <p:spPr bwMode="auto">
          <a:xfrm>
            <a:off x="5620961" y="1486817"/>
            <a:ext cx="2524951" cy="180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A289B2E-24A1-4EB6-9FB2-7A7649DDC528}"/>
              </a:ext>
            </a:extLst>
          </p:cNvPr>
          <p:cNvSpPr txBox="1"/>
          <p:nvPr/>
        </p:nvSpPr>
        <p:spPr>
          <a:xfrm>
            <a:off x="2996182" y="3411658"/>
            <a:ext cx="516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+mn-lt"/>
              </a:rPr>
              <a:t>Figure 4. </a:t>
            </a:r>
            <a:r>
              <a:rPr lang="en-GB" sz="1200" dirty="0">
                <a:latin typeface="+mn-lt"/>
              </a:rPr>
              <a:t>Changes in the cell viability of MCF-7 cells after 24 h of treatment with various concentrations of </a:t>
            </a:r>
            <a:r>
              <a:rPr lang="en-GB" sz="1200" b="1" dirty="0">
                <a:latin typeface="+mn-lt"/>
              </a:rPr>
              <a:t>1</a:t>
            </a:r>
            <a:r>
              <a:rPr lang="en-GB" sz="1200" dirty="0">
                <a:latin typeface="+mn-lt"/>
              </a:rPr>
              <a:t> and </a:t>
            </a:r>
            <a:r>
              <a:rPr lang="en-GB" sz="1200" b="1" dirty="0">
                <a:latin typeface="+mn-lt"/>
              </a:rPr>
              <a:t>2</a:t>
            </a:r>
            <a:r>
              <a:rPr lang="en-GB" sz="1200" dirty="0">
                <a:latin typeface="+mn-lt"/>
              </a:rPr>
              <a:t> (a) and </a:t>
            </a:r>
            <a:r>
              <a:rPr lang="en-GB" sz="1200" b="1" dirty="0">
                <a:latin typeface="+mn-lt"/>
              </a:rPr>
              <a:t>3</a:t>
            </a:r>
            <a:r>
              <a:rPr lang="en-GB" sz="1200" dirty="0">
                <a:latin typeface="+mn-lt"/>
              </a:rPr>
              <a:t> and </a:t>
            </a:r>
            <a:r>
              <a:rPr lang="en-GB" sz="1200" b="1" dirty="0">
                <a:latin typeface="+mn-lt"/>
              </a:rPr>
              <a:t>4</a:t>
            </a:r>
            <a:r>
              <a:rPr lang="en-GB" sz="1200" dirty="0">
                <a:latin typeface="+mn-lt"/>
              </a:rPr>
              <a:t> (b).</a:t>
            </a:r>
            <a:endParaRPr lang="it-IT" sz="1200" dirty="0">
              <a:latin typeface="+mn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51AB50B-4F61-4CFE-A2F8-BB90F12D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14" y="3846418"/>
            <a:ext cx="891675" cy="8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3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DB3BC0A-B766-4B96-994A-4A3414AFB742}"/>
              </a:ext>
            </a:extLst>
          </p:cNvPr>
          <p:cNvSpPr/>
          <p:nvPr/>
        </p:nvSpPr>
        <p:spPr>
          <a:xfrm>
            <a:off x="0" y="11113"/>
            <a:ext cx="8280400" cy="4657725"/>
          </a:xfrm>
          <a:prstGeom prst="roundRect">
            <a:avLst>
              <a:gd name="adj" fmla="val 70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32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3687BF-E7D9-4CD0-B832-C6E29780DBA2}"/>
              </a:ext>
            </a:extLst>
          </p:cNvPr>
          <p:cNvSpPr txBox="1"/>
          <p:nvPr/>
        </p:nvSpPr>
        <p:spPr>
          <a:xfrm>
            <a:off x="2871561" y="4278043"/>
            <a:ext cx="356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F. Marchetti: </a:t>
            </a:r>
            <a:r>
              <a:rPr lang="it-IT" sz="1400" dirty="0">
                <a:solidFill>
                  <a:srgbClr val="0070C0"/>
                </a:solidFill>
              </a:rPr>
              <a:t>fabio.marchetti@unicam.it </a:t>
            </a:r>
            <a:r>
              <a:rPr lang="it-IT" sz="1400" dirty="0"/>
              <a:t>- 4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8D6696F-E81B-4E00-A6F6-34953B67D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23"/>
          <a:stretch/>
        </p:blipFill>
        <p:spPr bwMode="auto">
          <a:xfrm>
            <a:off x="61884" y="191703"/>
            <a:ext cx="2469605" cy="42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299181B-E380-466E-9D49-A1D8F8AF4DA2}"/>
              </a:ext>
            </a:extLst>
          </p:cNvPr>
          <p:cNvSpPr txBox="1"/>
          <p:nvPr/>
        </p:nvSpPr>
        <p:spPr>
          <a:xfrm>
            <a:off x="2531489" y="1039918"/>
            <a:ext cx="5687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+mn-lt"/>
              </a:rPr>
              <a:t>Two well defined markers of apoptosis, caspase-3 and phosphorylated N-terminal c-Jun protein kinase (p-JNK) in PCL membrane system of MCF-7 cells, are over-expressed after 24 h of treatment with the Zn(II) complexes </a:t>
            </a:r>
            <a:r>
              <a:rPr lang="en-US" sz="1400" b="1" dirty="0">
                <a:latin typeface="+mn-lt"/>
              </a:rPr>
              <a:t>1</a:t>
            </a:r>
            <a:r>
              <a:rPr lang="en-US" sz="1400" dirty="0">
                <a:latin typeface="+mn-lt"/>
              </a:rPr>
              <a:t>, </a:t>
            </a:r>
            <a:r>
              <a:rPr lang="en-US" sz="1400" b="1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and </a:t>
            </a:r>
            <a:r>
              <a:rPr lang="en-US" sz="1400" b="1" dirty="0">
                <a:latin typeface="+mn-lt"/>
              </a:rPr>
              <a:t>4</a:t>
            </a:r>
            <a:r>
              <a:rPr lang="en-GB" sz="1400" dirty="0">
                <a:latin typeface="+mn-lt"/>
              </a:rPr>
              <a:t> (Figure 5). </a:t>
            </a:r>
            <a:endParaRPr lang="it-IT" sz="1400" dirty="0">
              <a:latin typeface="+mn-lt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208C294-2E70-4B5C-9DE4-68ADA9483BBD}"/>
              </a:ext>
            </a:extLst>
          </p:cNvPr>
          <p:cNvSpPr/>
          <p:nvPr/>
        </p:nvSpPr>
        <p:spPr>
          <a:xfrm>
            <a:off x="2441466" y="208921"/>
            <a:ext cx="5777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5.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 scanning confocal microscopy (LSCM)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images of cells in the control (no treatment) and after treatment with complexes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conc. of 50 </a:t>
            </a:r>
            <a:r>
              <a:rPr lang="en-GB" sz="1200" dirty="0" err="1"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Cells were stained for apoptotic markers active caspase-3 (green), p-JNK (red) and nuclei (blue). Scale bar = 20 </a:t>
            </a:r>
            <a:r>
              <a:rPr lang="en-GB" sz="1200" dirty="0"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375D483-3CBA-499F-8C3C-1B8E7B08E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48"/>
          <a:stretch/>
        </p:blipFill>
        <p:spPr bwMode="auto">
          <a:xfrm>
            <a:off x="2763463" y="2164170"/>
            <a:ext cx="2488345" cy="16101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176ECFE7-3F8A-4D7E-92B7-43706C70810A}"/>
              </a:ext>
            </a:extLst>
          </p:cNvPr>
          <p:cNvSpPr/>
          <p:nvPr/>
        </p:nvSpPr>
        <p:spPr>
          <a:xfrm>
            <a:off x="5375002" y="3200087"/>
            <a:ext cx="2826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6.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latin typeface="+mn-lt"/>
              </a:rPr>
              <a:t>Quantitative analysis of apoptotic markers caspase-3 (green bar) and p-JNK (red bar). </a:t>
            </a:r>
            <a:endParaRPr lang="it-IT" sz="1200" dirty="0">
              <a:latin typeface="+mn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4BAD87E-A3F2-4DA1-AD80-010A83586F3A}"/>
              </a:ext>
            </a:extLst>
          </p:cNvPr>
          <p:cNvSpPr txBox="1"/>
          <p:nvPr/>
        </p:nvSpPr>
        <p:spPr>
          <a:xfrm>
            <a:off x="5381898" y="2164170"/>
            <a:ext cx="2826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+mn-lt"/>
              </a:rPr>
              <a:t>The quantitative analysis (Figure 6) confirms the significant increase in levels of cleaved caspase-3 and p-JNK by MCF-7 cells after the treatment with complex </a:t>
            </a:r>
            <a:r>
              <a:rPr lang="en-GB" sz="1200" b="1" dirty="0">
                <a:latin typeface="+mn-lt"/>
              </a:rPr>
              <a:t>1</a:t>
            </a:r>
            <a:r>
              <a:rPr lang="en-GB" sz="1200" dirty="0">
                <a:latin typeface="+mn-lt"/>
              </a:rPr>
              <a:t>, and DMSO-dissolved complexes </a:t>
            </a:r>
            <a:r>
              <a:rPr lang="en-GB" sz="1200" b="1" dirty="0">
                <a:latin typeface="+mn-lt"/>
              </a:rPr>
              <a:t>2</a:t>
            </a:r>
            <a:r>
              <a:rPr lang="en-GB" sz="1200" dirty="0">
                <a:latin typeface="+mn-lt"/>
              </a:rPr>
              <a:t> and </a:t>
            </a:r>
            <a:r>
              <a:rPr lang="en-GB" sz="1200" b="1" dirty="0">
                <a:latin typeface="+mn-lt"/>
              </a:rPr>
              <a:t>4</a:t>
            </a:r>
            <a:r>
              <a:rPr lang="en-GB" sz="1200" dirty="0">
                <a:latin typeface="+mn-lt"/>
              </a:rPr>
              <a:t>. </a:t>
            </a:r>
            <a:endParaRPr lang="it-IT" sz="1200" dirty="0">
              <a:latin typeface="+mn-lt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5890898-956B-4D83-BDA3-7DEF41DC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77" y="3846418"/>
            <a:ext cx="891675" cy="8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16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781</Words>
  <Application>Microsoft Office PowerPoint</Application>
  <PresentationFormat>Personalizzato</PresentationFormat>
  <Paragraphs>26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Serena Gabrielli</dc:creator>
  <cp:lastModifiedBy>Serena Gabrielli</cp:lastModifiedBy>
  <cp:revision>3</cp:revision>
  <dcterms:created xsi:type="dcterms:W3CDTF">2021-07-22T11:40:32Z</dcterms:created>
  <dcterms:modified xsi:type="dcterms:W3CDTF">2021-07-23T10:56:58Z</dcterms:modified>
</cp:coreProperties>
</file>